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67" r:id="rId2"/>
    <p:sldId id="266" r:id="rId3"/>
    <p:sldId id="257" r:id="rId4"/>
    <p:sldId id="265" r:id="rId5"/>
    <p:sldId id="258" r:id="rId6"/>
    <p:sldId id="268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C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7CACC8-0A42-4C2C-94A0-FC0CA773C351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C905ADBC-292D-41B4-B607-553B7C5ACD7A}">
      <dgm:prSet phldrT="[Текст]" custT="1"/>
      <dgm:spPr/>
      <dgm:t>
        <a:bodyPr/>
        <a:lstStyle/>
        <a:p>
          <a:r>
            <a:rPr lang="bg-BG" sz="5400" b="1" dirty="0" smtClean="0">
              <a:solidFill>
                <a:schemeClr val="tx1"/>
              </a:solidFill>
            </a:rPr>
            <a:t>ОБЯВЯВА ПРИЕМ</a:t>
          </a:r>
          <a:endParaRPr lang="bg-BG" sz="5400" b="1" dirty="0">
            <a:solidFill>
              <a:schemeClr val="tx1"/>
            </a:solidFill>
          </a:endParaRPr>
        </a:p>
      </dgm:t>
    </dgm:pt>
    <dgm:pt modelId="{9CDD9F82-83D6-4907-A0FC-809648C1057E}" type="parTrans" cxnId="{C32B9A93-5FEE-4FDA-8796-14804FA77367}">
      <dgm:prSet/>
      <dgm:spPr/>
      <dgm:t>
        <a:bodyPr/>
        <a:lstStyle/>
        <a:p>
          <a:endParaRPr lang="bg-BG"/>
        </a:p>
      </dgm:t>
    </dgm:pt>
    <dgm:pt modelId="{5B1E1FE4-0263-4EB5-A119-78D10B43110A}" type="sibTrans" cxnId="{C32B9A93-5FEE-4FDA-8796-14804FA77367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bg-BG"/>
        </a:p>
      </dgm:t>
    </dgm:pt>
    <dgm:pt modelId="{3C805A5D-D01D-4994-ACAF-A7AB8BB41191}" type="pres">
      <dgm:prSet presAssocID="{197CACC8-0A42-4C2C-94A0-FC0CA773C351}" presName="Name0" presStyleCnt="0">
        <dgm:presLayoutVars>
          <dgm:chMax val="7"/>
          <dgm:chPref val="7"/>
          <dgm:dir/>
        </dgm:presLayoutVars>
      </dgm:prSet>
      <dgm:spPr/>
    </dgm:pt>
    <dgm:pt modelId="{6973759E-E123-4BA5-9D60-C71D4F7EE744}" type="pres">
      <dgm:prSet presAssocID="{197CACC8-0A42-4C2C-94A0-FC0CA773C351}" presName="Name1" presStyleCnt="0"/>
      <dgm:spPr/>
    </dgm:pt>
    <dgm:pt modelId="{4060784D-13EB-408D-8962-71E7CB458661}" type="pres">
      <dgm:prSet presAssocID="{5B1E1FE4-0263-4EB5-A119-78D10B43110A}" presName="picture_1" presStyleCnt="0"/>
      <dgm:spPr/>
    </dgm:pt>
    <dgm:pt modelId="{37E7EE55-3F73-4C51-AACF-2922F31BB665}" type="pres">
      <dgm:prSet presAssocID="{5B1E1FE4-0263-4EB5-A119-78D10B43110A}" presName="pictureRepeatNode" presStyleLbl="alignImgPlace1" presStyleIdx="0" presStyleCnt="1" custScaleX="197858" custScaleY="192972" custLinFactNeighborX="0" custLinFactNeighborY="0"/>
      <dgm:spPr/>
      <dgm:t>
        <a:bodyPr/>
        <a:lstStyle/>
        <a:p>
          <a:endParaRPr lang="bg-BG"/>
        </a:p>
      </dgm:t>
    </dgm:pt>
    <dgm:pt modelId="{AD9019FF-8AD9-44CB-836F-4F0A36DA4F3B}" type="pres">
      <dgm:prSet presAssocID="{C905ADBC-292D-41B4-B607-553B7C5ACD7A}" presName="text_1" presStyleLbl="node1" presStyleIdx="0" presStyleCnt="0" custFlipHor="1" custScaleX="312500" custScaleY="103266" custLinFactNeighborX="-254" custLinFactNeighborY="9241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C32B9A93-5FEE-4FDA-8796-14804FA77367}" srcId="{197CACC8-0A42-4C2C-94A0-FC0CA773C351}" destId="{C905ADBC-292D-41B4-B607-553B7C5ACD7A}" srcOrd="0" destOrd="0" parTransId="{9CDD9F82-83D6-4907-A0FC-809648C1057E}" sibTransId="{5B1E1FE4-0263-4EB5-A119-78D10B43110A}"/>
    <dgm:cxn modelId="{F2403421-CF5D-41AD-8D8D-16927F6C36BF}" type="presOf" srcId="{C905ADBC-292D-41B4-B607-553B7C5ACD7A}" destId="{AD9019FF-8AD9-44CB-836F-4F0A36DA4F3B}" srcOrd="0" destOrd="0" presId="urn:microsoft.com/office/officeart/2008/layout/CircularPictureCallout"/>
    <dgm:cxn modelId="{5873CD30-E87A-48B3-A99C-11EA1E8F8ABA}" type="presOf" srcId="{197CACC8-0A42-4C2C-94A0-FC0CA773C351}" destId="{3C805A5D-D01D-4994-ACAF-A7AB8BB41191}" srcOrd="0" destOrd="0" presId="urn:microsoft.com/office/officeart/2008/layout/CircularPictureCallout"/>
    <dgm:cxn modelId="{8553F62D-F047-42C2-8A0B-0E54D77DAFCA}" type="presOf" srcId="{5B1E1FE4-0263-4EB5-A119-78D10B43110A}" destId="{37E7EE55-3F73-4C51-AACF-2922F31BB665}" srcOrd="0" destOrd="0" presId="urn:microsoft.com/office/officeart/2008/layout/CircularPictureCallout"/>
    <dgm:cxn modelId="{62E32731-B15A-4DCA-9890-121F9A398BEF}" type="presParOf" srcId="{3C805A5D-D01D-4994-ACAF-A7AB8BB41191}" destId="{6973759E-E123-4BA5-9D60-C71D4F7EE744}" srcOrd="0" destOrd="0" presId="urn:microsoft.com/office/officeart/2008/layout/CircularPictureCallout"/>
    <dgm:cxn modelId="{57850090-6795-4844-BE15-76ED7EB92988}" type="presParOf" srcId="{6973759E-E123-4BA5-9D60-C71D4F7EE744}" destId="{4060784D-13EB-408D-8962-71E7CB458661}" srcOrd="0" destOrd="0" presId="urn:microsoft.com/office/officeart/2008/layout/CircularPictureCallout"/>
    <dgm:cxn modelId="{4DACA295-506A-48E8-B580-8E217C52C50D}" type="presParOf" srcId="{4060784D-13EB-408D-8962-71E7CB458661}" destId="{37E7EE55-3F73-4C51-AACF-2922F31BB665}" srcOrd="0" destOrd="0" presId="urn:microsoft.com/office/officeart/2008/layout/CircularPictureCallout"/>
    <dgm:cxn modelId="{DB62964F-A2ED-4466-B48E-4EEF629E04FB}" type="presParOf" srcId="{6973759E-E123-4BA5-9D60-C71D4F7EE744}" destId="{AD9019FF-8AD9-44CB-836F-4F0A36DA4F3B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E7EE55-3F73-4C51-AACF-2922F31BB665}">
      <dsp:nvSpPr>
        <dsp:cNvPr id="0" name=""/>
        <dsp:cNvSpPr/>
      </dsp:nvSpPr>
      <dsp:spPr>
        <a:xfrm>
          <a:off x="30467" y="0"/>
          <a:ext cx="5628664" cy="548966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9019FF-8AD9-44CB-836F-4F0A36DA4F3B}">
      <dsp:nvSpPr>
        <dsp:cNvPr id="0" name=""/>
        <dsp:cNvSpPr/>
      </dsp:nvSpPr>
      <dsp:spPr>
        <a:xfrm flipH="1">
          <a:off x="0" y="3685307"/>
          <a:ext cx="5689600" cy="969444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5400" b="1" kern="1200" dirty="0" smtClean="0">
              <a:solidFill>
                <a:schemeClr val="tx1"/>
              </a:solidFill>
            </a:rPr>
            <a:t>ОБЯВЯВА ПРИЕМ</a:t>
          </a:r>
          <a:endParaRPr lang="bg-BG" sz="5400" b="1" kern="1200" dirty="0">
            <a:solidFill>
              <a:schemeClr val="tx1"/>
            </a:solidFill>
          </a:endParaRPr>
        </a:p>
      </dsp:txBody>
      <dsp:txXfrm>
        <a:off x="0" y="3685307"/>
        <a:ext cx="5689600" cy="969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CF6268B-11DB-4AA8-97FE-2F699C8C79C5}" type="datetimeFigureOut">
              <a:rPr lang="bg-BG" smtClean="0"/>
              <a:t>29.3.2024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58F61D1-322D-4566-8435-87A257877433}" type="slidenum">
              <a:rPr lang="bg-BG" smtClean="0"/>
              <a:t>‹#›</a:t>
            </a:fld>
            <a:endParaRPr lang="bg-BG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82880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6268B-11DB-4AA8-97FE-2F699C8C79C5}" type="datetimeFigureOut">
              <a:rPr lang="bg-BG" smtClean="0"/>
              <a:t>29.3.2024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61D1-322D-4566-8435-87A25787743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2124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6268B-11DB-4AA8-97FE-2F699C8C79C5}" type="datetimeFigureOut">
              <a:rPr lang="bg-BG" smtClean="0"/>
              <a:t>29.3.2024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61D1-322D-4566-8435-87A25787743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7525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6268B-11DB-4AA8-97FE-2F699C8C79C5}" type="datetimeFigureOut">
              <a:rPr lang="bg-BG" smtClean="0"/>
              <a:t>29.3.2024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61D1-322D-4566-8435-87A25787743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43630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CF6268B-11DB-4AA8-97FE-2F699C8C79C5}" type="datetimeFigureOut">
              <a:rPr lang="bg-BG" smtClean="0"/>
              <a:t>29.3.2024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58F61D1-322D-4566-8435-87A257877433}" type="slidenum">
              <a:rPr lang="bg-BG" smtClean="0"/>
              <a:t>‹#›</a:t>
            </a:fld>
            <a:endParaRPr lang="bg-BG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412011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6268B-11DB-4AA8-97FE-2F699C8C79C5}" type="datetimeFigureOut">
              <a:rPr lang="bg-BG" smtClean="0"/>
              <a:t>29.3.2024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61D1-322D-4566-8435-87A25787743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8034551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6268B-11DB-4AA8-97FE-2F699C8C79C5}" type="datetimeFigureOut">
              <a:rPr lang="bg-BG" smtClean="0"/>
              <a:t>29.3.2024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61D1-322D-4566-8435-87A25787743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2365871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6268B-11DB-4AA8-97FE-2F699C8C79C5}" type="datetimeFigureOut">
              <a:rPr lang="bg-BG" smtClean="0"/>
              <a:t>29.3.2024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61D1-322D-4566-8435-87A25787743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2571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6268B-11DB-4AA8-97FE-2F699C8C79C5}" type="datetimeFigureOut">
              <a:rPr lang="bg-BG" smtClean="0"/>
              <a:t>29.3.2024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61D1-322D-4566-8435-87A25787743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46371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1CF6268B-11DB-4AA8-97FE-2F699C8C79C5}" type="datetimeFigureOut">
              <a:rPr lang="bg-BG" smtClean="0"/>
              <a:t>29.3.2024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958F61D1-322D-4566-8435-87A257877433}" type="slidenum">
              <a:rPr lang="bg-BG" smtClean="0"/>
              <a:t>‹#›</a:t>
            </a:fld>
            <a:endParaRPr lang="bg-BG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15314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1CF6268B-11DB-4AA8-97FE-2F699C8C79C5}" type="datetimeFigureOut">
              <a:rPr lang="bg-BG" smtClean="0"/>
              <a:t>29.3.2024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958F61D1-322D-4566-8435-87A25787743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50230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CF6268B-11DB-4AA8-97FE-2F699C8C79C5}" type="datetimeFigureOut">
              <a:rPr lang="bg-BG" smtClean="0"/>
              <a:t>29.3.2024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58F61D1-322D-4566-8435-87A257877433}" type="slidenum">
              <a:rPr lang="bg-BG" smtClean="0"/>
              <a:t>‹#›</a:t>
            </a:fld>
            <a:endParaRPr lang="bg-BG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9361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fif"/><Relationship Id="rId11" Type="http://schemas.openxmlformats.org/officeDocument/2006/relationships/image" Target="../media/image9.png"/><Relationship Id="rId5" Type="http://schemas.openxmlformats.org/officeDocument/2006/relationships/image" Target="../media/image3.jfif"/><Relationship Id="rId10" Type="http://schemas.openxmlformats.org/officeDocument/2006/relationships/image" Target="../media/image8.jfif"/><Relationship Id="rId4" Type="http://schemas.openxmlformats.org/officeDocument/2006/relationships/image" Target="../media/image2.jfif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umedkovec.com/" TargetMode="External"/><Relationship Id="rId2" Type="http://schemas.openxmlformats.org/officeDocument/2006/relationships/hyperlink" Target="mailto:info-1205000@edu.mon.b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440872" y="6083256"/>
            <a:ext cx="9975273" cy="631579"/>
          </a:xfrm>
        </p:spPr>
        <p:txBody>
          <a:bodyPr>
            <a:noAutofit/>
          </a:bodyPr>
          <a:lstStyle/>
          <a:p>
            <a:r>
              <a:rPr lang="bg-BG" sz="2400" dirty="0"/>
              <a:t>Заповядайте при нас! Вашите деца са наши деца!</a:t>
            </a:r>
          </a:p>
        </p:txBody>
      </p:sp>
      <p:graphicFrame>
        <p:nvGraphicFramePr>
          <p:cNvPr id="5" name="Диаграма 4"/>
          <p:cNvGraphicFramePr/>
          <p:nvPr>
            <p:extLst>
              <p:ext uri="{D42A27DB-BD31-4B8C-83A1-F6EECF244321}">
                <p14:modId xmlns:p14="http://schemas.microsoft.com/office/powerpoint/2010/main" val="4051665242"/>
              </p:ext>
            </p:extLst>
          </p:nvPr>
        </p:nvGraphicFramePr>
        <p:xfrm>
          <a:off x="3583709" y="489527"/>
          <a:ext cx="5689600" cy="5489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авоъгълник 5"/>
          <p:cNvSpPr/>
          <p:nvPr/>
        </p:nvSpPr>
        <p:spPr>
          <a:xfrm>
            <a:off x="1657926" y="0"/>
            <a:ext cx="93010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3200" b="1" dirty="0" smtClean="0">
                <a:latin typeface="+mj-lt"/>
              </a:rPr>
              <a:t>С</a:t>
            </a:r>
            <a:r>
              <a:rPr lang="en-US" sz="3200" b="1" dirty="0" smtClean="0">
                <a:latin typeface="+mj-lt"/>
              </a:rPr>
              <a:t> </a:t>
            </a:r>
            <a:r>
              <a:rPr lang="bg-BG" sz="3200" b="1" dirty="0" smtClean="0">
                <a:latin typeface="+mj-lt"/>
              </a:rPr>
              <a:t>Р</a:t>
            </a:r>
            <a:r>
              <a:rPr lang="en-US" sz="3200" b="1" dirty="0" smtClean="0">
                <a:latin typeface="+mj-lt"/>
              </a:rPr>
              <a:t> </a:t>
            </a:r>
            <a:r>
              <a:rPr lang="bg-BG" sz="3200" b="1" dirty="0" smtClean="0">
                <a:latin typeface="+mj-lt"/>
              </a:rPr>
              <a:t>Е</a:t>
            </a:r>
            <a:r>
              <a:rPr lang="en-US" sz="3200" b="1" dirty="0" smtClean="0">
                <a:latin typeface="+mj-lt"/>
              </a:rPr>
              <a:t> </a:t>
            </a:r>
            <a:r>
              <a:rPr lang="bg-BG" sz="3200" b="1" dirty="0" smtClean="0">
                <a:latin typeface="+mj-lt"/>
              </a:rPr>
              <a:t>Д</a:t>
            </a:r>
            <a:r>
              <a:rPr lang="en-US" sz="3200" b="1" dirty="0" smtClean="0">
                <a:latin typeface="+mj-lt"/>
              </a:rPr>
              <a:t> </a:t>
            </a:r>
            <a:r>
              <a:rPr lang="bg-BG" sz="3200" b="1" dirty="0" smtClean="0">
                <a:latin typeface="+mj-lt"/>
              </a:rPr>
              <a:t>Н</a:t>
            </a:r>
            <a:r>
              <a:rPr lang="en-US" sz="3200" b="1" dirty="0" smtClean="0">
                <a:latin typeface="+mj-lt"/>
              </a:rPr>
              <a:t> </a:t>
            </a:r>
            <a:r>
              <a:rPr lang="bg-BG" sz="3200" b="1" dirty="0" smtClean="0">
                <a:latin typeface="+mj-lt"/>
              </a:rPr>
              <a:t>О</a:t>
            </a:r>
            <a:r>
              <a:rPr lang="en-US" sz="3200" b="1" dirty="0" smtClean="0">
                <a:latin typeface="+mj-lt"/>
              </a:rPr>
              <a:t> </a:t>
            </a:r>
            <a:r>
              <a:rPr lang="bg-BG" sz="3200" b="1" dirty="0" smtClean="0">
                <a:latin typeface="+mj-lt"/>
              </a:rPr>
              <a:t> У</a:t>
            </a:r>
            <a:r>
              <a:rPr lang="en-US" sz="3200" b="1" dirty="0" smtClean="0">
                <a:latin typeface="+mj-lt"/>
              </a:rPr>
              <a:t> </a:t>
            </a:r>
            <a:r>
              <a:rPr lang="bg-BG" sz="3200" b="1" dirty="0" smtClean="0">
                <a:latin typeface="+mj-lt"/>
              </a:rPr>
              <a:t>Ч</a:t>
            </a:r>
            <a:r>
              <a:rPr lang="en-US" sz="3200" b="1" dirty="0" smtClean="0">
                <a:latin typeface="+mj-lt"/>
              </a:rPr>
              <a:t> </a:t>
            </a:r>
            <a:r>
              <a:rPr lang="bg-BG" sz="3200" b="1" dirty="0" smtClean="0">
                <a:latin typeface="+mj-lt"/>
              </a:rPr>
              <a:t>И</a:t>
            </a:r>
            <a:r>
              <a:rPr lang="en-US" sz="3200" b="1" dirty="0" smtClean="0">
                <a:latin typeface="+mj-lt"/>
              </a:rPr>
              <a:t> </a:t>
            </a:r>
            <a:r>
              <a:rPr lang="bg-BG" sz="3200" b="1" dirty="0" smtClean="0">
                <a:latin typeface="+mj-lt"/>
              </a:rPr>
              <a:t>Л</a:t>
            </a:r>
            <a:r>
              <a:rPr lang="en-US" sz="3200" b="1" dirty="0" smtClean="0">
                <a:latin typeface="+mj-lt"/>
              </a:rPr>
              <a:t> </a:t>
            </a:r>
            <a:r>
              <a:rPr lang="bg-BG" sz="3200" b="1" dirty="0" smtClean="0">
                <a:latin typeface="+mj-lt"/>
              </a:rPr>
              <a:t>И</a:t>
            </a:r>
            <a:r>
              <a:rPr lang="en-US" sz="3200" b="1" dirty="0" smtClean="0">
                <a:latin typeface="+mj-lt"/>
              </a:rPr>
              <a:t> </a:t>
            </a:r>
            <a:r>
              <a:rPr lang="bg-BG" sz="3200" b="1" dirty="0" smtClean="0">
                <a:latin typeface="+mj-lt"/>
              </a:rPr>
              <a:t>Щ</a:t>
            </a:r>
            <a:r>
              <a:rPr lang="en-US" sz="3200" b="1" dirty="0" smtClean="0">
                <a:latin typeface="+mj-lt"/>
              </a:rPr>
              <a:t> </a:t>
            </a:r>
            <a:r>
              <a:rPr lang="bg-BG" sz="3200" b="1" dirty="0" smtClean="0">
                <a:latin typeface="+mj-lt"/>
              </a:rPr>
              <a:t>Е </a:t>
            </a:r>
          </a:p>
          <a:p>
            <a:pPr algn="ctr"/>
            <a:r>
              <a:rPr lang="bg-BG" sz="8000" dirty="0" smtClean="0">
                <a:latin typeface="+mj-lt"/>
              </a:rPr>
              <a:t>„О</a:t>
            </a:r>
            <a:r>
              <a:rPr lang="en-US" sz="8000" dirty="0" smtClean="0">
                <a:latin typeface="+mj-lt"/>
              </a:rPr>
              <a:t> </a:t>
            </a:r>
            <a:r>
              <a:rPr lang="bg-BG" sz="8000" dirty="0" smtClean="0">
                <a:latin typeface="+mj-lt"/>
              </a:rPr>
              <a:t>Т</a:t>
            </a:r>
            <a:r>
              <a:rPr lang="en-US" sz="8000" dirty="0" smtClean="0">
                <a:latin typeface="+mj-lt"/>
              </a:rPr>
              <a:t> </a:t>
            </a:r>
            <a:r>
              <a:rPr lang="bg-BG" sz="8000" dirty="0" smtClean="0">
                <a:latin typeface="+mj-lt"/>
              </a:rPr>
              <a:t>Е</a:t>
            </a:r>
            <a:r>
              <a:rPr lang="en-US" sz="8000" dirty="0" smtClean="0">
                <a:latin typeface="+mj-lt"/>
              </a:rPr>
              <a:t> </a:t>
            </a:r>
            <a:r>
              <a:rPr lang="bg-BG" sz="8000" dirty="0" smtClean="0">
                <a:latin typeface="+mj-lt"/>
              </a:rPr>
              <a:t>Ц</a:t>
            </a:r>
            <a:r>
              <a:rPr lang="en-US" sz="8000" dirty="0" smtClean="0">
                <a:latin typeface="+mj-lt"/>
              </a:rPr>
              <a:t> </a:t>
            </a:r>
            <a:r>
              <a:rPr lang="bg-BG" sz="8000" dirty="0" smtClean="0">
                <a:latin typeface="+mj-lt"/>
              </a:rPr>
              <a:t> П</a:t>
            </a:r>
            <a:r>
              <a:rPr lang="en-US" sz="8000" dirty="0" smtClean="0">
                <a:latin typeface="+mj-lt"/>
              </a:rPr>
              <a:t> </a:t>
            </a:r>
            <a:r>
              <a:rPr lang="bg-BG" sz="8000" dirty="0" smtClean="0">
                <a:latin typeface="+mj-lt"/>
              </a:rPr>
              <a:t>А</a:t>
            </a:r>
            <a:r>
              <a:rPr lang="en-US" sz="8000" dirty="0" smtClean="0">
                <a:latin typeface="+mj-lt"/>
              </a:rPr>
              <a:t> </a:t>
            </a:r>
            <a:r>
              <a:rPr lang="bg-BG" sz="8000" dirty="0" smtClean="0">
                <a:latin typeface="+mj-lt"/>
              </a:rPr>
              <a:t>И</a:t>
            </a:r>
            <a:r>
              <a:rPr lang="en-US" sz="8000" dirty="0" smtClean="0">
                <a:latin typeface="+mj-lt"/>
              </a:rPr>
              <a:t> </a:t>
            </a:r>
            <a:r>
              <a:rPr lang="bg-BG" sz="8000" dirty="0" smtClean="0">
                <a:latin typeface="+mj-lt"/>
              </a:rPr>
              <a:t>С</a:t>
            </a:r>
            <a:r>
              <a:rPr lang="en-US" sz="8000" dirty="0" smtClean="0">
                <a:latin typeface="+mj-lt"/>
              </a:rPr>
              <a:t> </a:t>
            </a:r>
            <a:r>
              <a:rPr lang="bg-BG" sz="8000" dirty="0" smtClean="0">
                <a:latin typeface="+mj-lt"/>
              </a:rPr>
              <a:t>И</a:t>
            </a:r>
            <a:r>
              <a:rPr lang="en-US" sz="8000" dirty="0" smtClean="0">
                <a:latin typeface="+mj-lt"/>
              </a:rPr>
              <a:t> </a:t>
            </a:r>
            <a:r>
              <a:rPr lang="bg-BG" sz="8000" dirty="0" smtClean="0">
                <a:latin typeface="+mj-lt"/>
              </a:rPr>
              <a:t>Й“</a:t>
            </a:r>
          </a:p>
          <a:p>
            <a:pPr algn="ctr"/>
            <a:r>
              <a:rPr lang="bg-BG" sz="3200" dirty="0" smtClean="0">
                <a:latin typeface="+mj-lt"/>
              </a:rPr>
              <a:t>М</a:t>
            </a:r>
            <a:r>
              <a:rPr lang="en-US" sz="3200" dirty="0" smtClean="0">
                <a:latin typeface="+mj-lt"/>
              </a:rPr>
              <a:t> </a:t>
            </a:r>
            <a:r>
              <a:rPr lang="bg-BG" sz="3200" dirty="0" smtClean="0">
                <a:latin typeface="+mj-lt"/>
              </a:rPr>
              <a:t>Е</a:t>
            </a:r>
            <a:r>
              <a:rPr lang="en-US" sz="3200" dirty="0" smtClean="0">
                <a:latin typeface="+mj-lt"/>
              </a:rPr>
              <a:t> </a:t>
            </a:r>
            <a:r>
              <a:rPr lang="bg-BG" sz="3200" dirty="0" smtClean="0">
                <a:latin typeface="+mj-lt"/>
              </a:rPr>
              <a:t>Д</a:t>
            </a:r>
            <a:r>
              <a:rPr lang="en-US" sz="3200" dirty="0" smtClean="0">
                <a:latin typeface="+mj-lt"/>
              </a:rPr>
              <a:t> </a:t>
            </a:r>
            <a:r>
              <a:rPr lang="bg-BG" sz="3200" dirty="0" smtClean="0">
                <a:latin typeface="+mj-lt"/>
              </a:rPr>
              <a:t>К</a:t>
            </a:r>
            <a:r>
              <a:rPr lang="en-US" sz="3200" dirty="0" smtClean="0">
                <a:latin typeface="+mj-lt"/>
              </a:rPr>
              <a:t> </a:t>
            </a:r>
            <a:r>
              <a:rPr lang="bg-BG" sz="3200" dirty="0" smtClean="0">
                <a:latin typeface="+mj-lt"/>
              </a:rPr>
              <a:t>О</a:t>
            </a:r>
            <a:r>
              <a:rPr lang="en-US" sz="3200" dirty="0" smtClean="0">
                <a:latin typeface="+mj-lt"/>
              </a:rPr>
              <a:t> </a:t>
            </a:r>
            <a:r>
              <a:rPr lang="bg-BG" sz="3200" dirty="0" smtClean="0">
                <a:latin typeface="+mj-lt"/>
              </a:rPr>
              <a:t>В</a:t>
            </a:r>
            <a:r>
              <a:rPr lang="en-US" sz="3200" dirty="0" smtClean="0">
                <a:latin typeface="+mj-lt"/>
              </a:rPr>
              <a:t> </a:t>
            </a:r>
            <a:r>
              <a:rPr lang="bg-BG" sz="3200" dirty="0" smtClean="0">
                <a:latin typeface="+mj-lt"/>
              </a:rPr>
              <a:t>Е</a:t>
            </a:r>
            <a:r>
              <a:rPr lang="en-US" sz="3200" dirty="0" smtClean="0">
                <a:latin typeface="+mj-lt"/>
              </a:rPr>
              <a:t> </a:t>
            </a:r>
            <a:r>
              <a:rPr lang="bg-BG" sz="3200" dirty="0" smtClean="0">
                <a:latin typeface="+mj-lt"/>
              </a:rPr>
              <a:t>Ц</a:t>
            </a:r>
            <a:r>
              <a:rPr lang="en-US" sz="3200" dirty="0" smtClean="0">
                <a:latin typeface="+mj-lt"/>
              </a:rPr>
              <a:t> </a:t>
            </a:r>
            <a:endParaRPr lang="bg-BG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168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921428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/>
              <a:t>През учебната 2024- 2025 година СУ „Отец Паисий“ обявява прием в два специалности: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1251678" y="2582883"/>
            <a:ext cx="4800600" cy="3619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g-BG" sz="3600" b="1" dirty="0" smtClean="0"/>
              <a:t>„Помощник-възпитател в отглеждането и възпитанието на децата“</a:t>
            </a:r>
            <a:endParaRPr lang="bg-BG" sz="3600" b="1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546273" y="2974769"/>
            <a:ext cx="4800600" cy="3619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g-BG" sz="3600" b="1" dirty="0" smtClean="0"/>
              <a:t>„Икономическо-информационно осигуряване“</a:t>
            </a:r>
            <a:endParaRPr lang="bg-BG" sz="3600" b="1" dirty="0"/>
          </a:p>
        </p:txBody>
      </p:sp>
    </p:spTree>
    <p:extLst>
      <p:ext uri="{BB962C8B-B14F-4D97-AF65-F5344CB8AC3E}">
        <p14:creationId xmlns:p14="http://schemas.microsoft.com/office/powerpoint/2010/main" val="271092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84984"/>
          </a:xfrm>
        </p:spPr>
        <p:txBody>
          <a:bodyPr>
            <a:normAutofit/>
          </a:bodyPr>
          <a:lstStyle/>
          <a:p>
            <a:pPr algn="ctr"/>
            <a:r>
              <a:rPr lang="bg-BG" sz="3600" dirty="0" smtClean="0"/>
              <a:t>„Помощник-възпитател в отглеждането и възпитанието на деца“</a:t>
            </a:r>
            <a:endParaRPr lang="bg-BG" sz="3600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9787" y="1487272"/>
            <a:ext cx="5157787" cy="387782"/>
          </a:xfrm>
        </p:spPr>
        <p:txBody>
          <a:bodyPr>
            <a:normAutofit/>
          </a:bodyPr>
          <a:lstStyle/>
          <a:p>
            <a:pPr algn="ctr"/>
            <a:r>
              <a:rPr lang="bg-BG" dirty="0" smtClean="0"/>
              <a:t>Как се кандидатства?</a:t>
            </a:r>
            <a:endParaRPr lang="bg-BG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889794" y="1912216"/>
            <a:ext cx="5157787" cy="45699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bg-BG" sz="1600" b="1" dirty="0" smtClean="0"/>
              <a:t>„Помощник-възпитател“:</a:t>
            </a:r>
          </a:p>
          <a:p>
            <a:pPr marL="0" indent="0" algn="ctr">
              <a:buNone/>
            </a:pPr>
            <a:r>
              <a:rPr lang="bg-BG" sz="1600" b="1" dirty="0" smtClean="0"/>
              <a:t>„Помощник-възпитател в отглеждането и възпитанието на деца“</a:t>
            </a:r>
          </a:p>
          <a:p>
            <a:pPr marL="0" indent="0" algn="ctr">
              <a:buNone/>
            </a:pPr>
            <a:endParaRPr lang="bg-BG" sz="1600" b="1" dirty="0"/>
          </a:p>
          <a:p>
            <a:pPr marL="0" indent="0" algn="ctr">
              <a:buNone/>
            </a:pPr>
            <a:r>
              <a:rPr lang="bg-BG" sz="1600" b="1" dirty="0" smtClean="0"/>
              <a:t>Код на специалността: 7620301</a:t>
            </a:r>
          </a:p>
          <a:p>
            <a:pPr marL="0" indent="0" algn="ctr">
              <a:buNone/>
            </a:pPr>
            <a:r>
              <a:rPr lang="bg-BG" sz="1600" b="1" dirty="0" smtClean="0"/>
              <a:t>Форма на обучение: дневна</a:t>
            </a:r>
          </a:p>
          <a:p>
            <a:pPr marL="0" indent="0" algn="ctr">
              <a:buNone/>
            </a:pPr>
            <a:r>
              <a:rPr lang="bg-BG" sz="1600" b="1" dirty="0" smtClean="0"/>
              <a:t>Срок на обучение: 5 години</a:t>
            </a:r>
          </a:p>
          <a:p>
            <a:pPr algn="ctr">
              <a:buFontTx/>
              <a:buChar char="-"/>
            </a:pPr>
            <a:r>
              <a:rPr lang="bg-BG" sz="1600" b="1" dirty="0" smtClean="0"/>
              <a:t>Брой паралелки: </a:t>
            </a:r>
            <a:r>
              <a:rPr lang="en-US" sz="1600" b="1" dirty="0" smtClean="0"/>
              <a:t>0.5</a:t>
            </a:r>
            <a:endParaRPr lang="bg-BG" sz="1600" b="1" dirty="0" smtClean="0"/>
          </a:p>
          <a:p>
            <a:pPr algn="ctr">
              <a:buFontTx/>
              <a:buChar char="-"/>
            </a:pPr>
            <a:r>
              <a:rPr lang="bg-BG" sz="1600" b="1" dirty="0" smtClean="0"/>
              <a:t>Брой места: 14</a:t>
            </a:r>
          </a:p>
          <a:p>
            <a:pPr marL="0" indent="0" algn="ctr">
              <a:buNone/>
            </a:pPr>
            <a:r>
              <a:rPr lang="bg-BG" sz="1600" b="1" dirty="0" smtClean="0"/>
              <a:t>Начин на </a:t>
            </a:r>
            <a:r>
              <a:rPr lang="bg-BG" sz="1600" b="1" dirty="0" err="1" smtClean="0"/>
              <a:t>балообразуване</a:t>
            </a:r>
            <a:r>
              <a:rPr lang="bg-BG" sz="1600" b="1" dirty="0" smtClean="0"/>
              <a:t>:</a:t>
            </a:r>
          </a:p>
          <a:p>
            <a:pPr algn="ctr">
              <a:buAutoNum type="arabicPeriod"/>
            </a:pPr>
            <a:r>
              <a:rPr lang="bg-BG" sz="1600" b="1" dirty="0" smtClean="0"/>
              <a:t>НВО – БЕЛ </a:t>
            </a:r>
            <a:r>
              <a:rPr lang="en-US" sz="1600" b="1" dirty="0" smtClean="0"/>
              <a:t>*3</a:t>
            </a:r>
            <a:r>
              <a:rPr lang="bg-BG" sz="1600" b="1" dirty="0" smtClean="0"/>
              <a:t>;</a:t>
            </a:r>
          </a:p>
          <a:p>
            <a:pPr algn="ctr">
              <a:buAutoNum type="arabicPeriod"/>
            </a:pPr>
            <a:r>
              <a:rPr lang="bg-BG" sz="1600" b="1" dirty="0" smtClean="0"/>
              <a:t>Мат. </a:t>
            </a:r>
            <a:r>
              <a:rPr lang="en-US" sz="1600" b="1" dirty="0" smtClean="0"/>
              <a:t>*1</a:t>
            </a:r>
          </a:p>
          <a:p>
            <a:pPr marL="0" indent="0" algn="ctr">
              <a:buNone/>
            </a:pPr>
            <a:r>
              <a:rPr lang="bg-BG" sz="1600" b="1" dirty="0" err="1" smtClean="0"/>
              <a:t>Балообразуващите</a:t>
            </a:r>
            <a:r>
              <a:rPr lang="bg-BG" sz="1600" b="1" dirty="0" smtClean="0"/>
              <a:t> предмети от свидетелството за основно образование: ИИ, ЧЕ</a:t>
            </a:r>
            <a:endParaRPr lang="bg-BG" sz="1600" b="1" dirty="0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6097588" y="1515338"/>
            <a:ext cx="5183188" cy="581853"/>
          </a:xfrm>
        </p:spPr>
        <p:txBody>
          <a:bodyPr/>
          <a:lstStyle/>
          <a:p>
            <a:pPr algn="ctr"/>
            <a:r>
              <a:rPr lang="bg-BG" dirty="0" smtClean="0"/>
              <a:t>Защо да изберете тази професия?</a:t>
            </a:r>
            <a:endParaRPr lang="bg-BG" dirty="0"/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385956" y="2009213"/>
            <a:ext cx="5183188" cy="4375986"/>
          </a:xfrm>
        </p:spPr>
        <p:txBody>
          <a:bodyPr>
            <a:noAutofit/>
          </a:bodyPr>
          <a:lstStyle/>
          <a:p>
            <a:pPr algn="ctr"/>
            <a:r>
              <a:rPr lang="bg-BG" sz="1800" b="1" dirty="0" smtClean="0"/>
              <a:t>Специалност, която ще се търси винаги;</a:t>
            </a:r>
          </a:p>
          <a:p>
            <a:pPr algn="ctr"/>
            <a:r>
              <a:rPr lang="bg-BG" sz="1800" b="1" dirty="0" smtClean="0"/>
              <a:t>Дава </a:t>
            </a:r>
            <a:r>
              <a:rPr lang="bg-BG" sz="1800" b="1" dirty="0"/>
              <a:t>В</a:t>
            </a:r>
            <a:r>
              <a:rPr lang="bg-BG" sz="1800" b="1" dirty="0" smtClean="0"/>
              <a:t>и предимство при кандидатстване за работа или висше образование в сфери като педагогика, медицина, социални услуги, право;</a:t>
            </a:r>
          </a:p>
          <a:p>
            <a:pPr algn="ctr"/>
            <a:r>
              <a:rPr lang="bg-BG" sz="1800" b="1" dirty="0" smtClean="0"/>
              <a:t>Запознавате се отблизо с работата на педагога;</a:t>
            </a:r>
          </a:p>
          <a:p>
            <a:pPr algn="ctr"/>
            <a:r>
              <a:rPr lang="bg-BG" sz="1800" b="1" dirty="0" smtClean="0"/>
              <a:t>Подготвяте се за бъдещото си </a:t>
            </a:r>
            <a:r>
              <a:rPr lang="bg-BG" sz="1800" b="1" dirty="0" err="1" smtClean="0"/>
              <a:t>родителство</a:t>
            </a:r>
            <a:r>
              <a:rPr lang="bg-BG" sz="1800" b="1" dirty="0" smtClean="0"/>
              <a:t>;</a:t>
            </a:r>
          </a:p>
          <a:p>
            <a:pPr algn="ctr"/>
            <a:r>
              <a:rPr lang="bg-BG" sz="1800" b="1" dirty="0" smtClean="0"/>
              <a:t>Възможност както за самостоятелна работа, така и за работа в екип;</a:t>
            </a:r>
          </a:p>
          <a:p>
            <a:pPr algn="ctr"/>
            <a:r>
              <a:rPr lang="bg-BG" sz="1800" b="1" dirty="0" smtClean="0"/>
              <a:t>Приучава към самостоятелно вземане на решения и отговорност;</a:t>
            </a:r>
          </a:p>
          <a:p>
            <a:pPr algn="ctr"/>
            <a:r>
              <a:rPr lang="bg-BG" sz="1800" b="1" dirty="0" smtClean="0"/>
              <a:t>Изграждане на позитивно отношение към света на околните</a:t>
            </a:r>
            <a:endParaRPr lang="bg-BG" sz="1800" b="1" dirty="0"/>
          </a:p>
        </p:txBody>
      </p:sp>
    </p:spTree>
    <p:extLst>
      <p:ext uri="{BB962C8B-B14F-4D97-AF65-F5344CB8AC3E}">
        <p14:creationId xmlns:p14="http://schemas.microsoft.com/office/powerpoint/2010/main" val="56964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61764" y="250373"/>
            <a:ext cx="10172700" cy="1115289"/>
          </a:xfrm>
        </p:spPr>
        <p:txBody>
          <a:bodyPr>
            <a:normAutofit fontScale="90000"/>
          </a:bodyPr>
          <a:lstStyle/>
          <a:p>
            <a:pPr algn="ctr"/>
            <a:r>
              <a:rPr lang="bg-BG" sz="3600" dirty="0" smtClean="0"/>
              <a:t>„Икономическо-информационно </a:t>
            </a:r>
            <a:r>
              <a:rPr lang="bg-BG" sz="3600" dirty="0"/>
              <a:t>осигуряване</a:t>
            </a:r>
            <a:r>
              <a:rPr lang="bg-BG" sz="3600" dirty="0" smtClean="0"/>
              <a:t>“</a:t>
            </a:r>
            <a:br>
              <a:rPr lang="bg-BG" sz="3600" dirty="0" smtClean="0"/>
            </a:br>
            <a:r>
              <a:rPr lang="bg-BG" sz="1400" dirty="0" smtClean="0"/>
              <a:t>- </a:t>
            </a:r>
            <a:r>
              <a:rPr lang="bg-BG" sz="1800" dirty="0" smtClean="0"/>
              <a:t>без интензивно и без разширено изучаване на чужд език</a:t>
            </a:r>
            <a:endParaRPr lang="en-US" sz="1800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1261764" y="1662838"/>
            <a:ext cx="4800600" cy="632529"/>
          </a:xfrm>
        </p:spPr>
        <p:txBody>
          <a:bodyPr/>
          <a:lstStyle/>
          <a:p>
            <a:pPr algn="ctr"/>
            <a:r>
              <a:rPr lang="bg-BG" dirty="0"/>
              <a:t>Как се кандидатства?</a:t>
            </a:r>
          </a:p>
          <a:p>
            <a:endParaRPr lang="en-US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1261764" y="2079867"/>
            <a:ext cx="4800600" cy="3944631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/>
              <a:t>Код на </a:t>
            </a:r>
            <a:r>
              <a:rPr lang="ru-RU" sz="1600" b="1" dirty="0" err="1"/>
              <a:t>специалността</a:t>
            </a:r>
            <a:r>
              <a:rPr lang="ru-RU" sz="1600" b="1" dirty="0" smtClean="0"/>
              <a:t>: 4820201</a:t>
            </a:r>
            <a:endParaRPr lang="ru-RU" sz="1600" b="1" dirty="0"/>
          </a:p>
          <a:p>
            <a:pPr algn="ctr"/>
            <a:r>
              <a:rPr lang="ru-RU" sz="1600" b="1" dirty="0"/>
              <a:t>Форма на обучение: </a:t>
            </a:r>
            <a:r>
              <a:rPr lang="ru-RU" sz="1600" b="1" dirty="0" err="1"/>
              <a:t>дневна</a:t>
            </a:r>
            <a:endParaRPr lang="ru-RU" sz="1600" b="1" dirty="0"/>
          </a:p>
          <a:p>
            <a:pPr algn="ctr"/>
            <a:r>
              <a:rPr lang="ru-RU" sz="1600" b="1" dirty="0"/>
              <a:t>Срок на обучение: 5 години</a:t>
            </a:r>
          </a:p>
          <a:p>
            <a:pPr algn="ctr"/>
            <a:r>
              <a:rPr lang="ru-RU" sz="1600" b="1" dirty="0"/>
              <a:t>Брой </a:t>
            </a:r>
            <a:r>
              <a:rPr lang="ru-RU" sz="1600" b="1" dirty="0" err="1"/>
              <a:t>паралелки</a:t>
            </a:r>
            <a:r>
              <a:rPr lang="ru-RU" sz="1600" b="1" dirty="0"/>
              <a:t>: </a:t>
            </a:r>
            <a:r>
              <a:rPr lang="en-US" sz="1600" b="1" dirty="0" smtClean="0"/>
              <a:t>0.5</a:t>
            </a:r>
            <a:endParaRPr lang="ru-RU" sz="1600" b="1" dirty="0"/>
          </a:p>
          <a:p>
            <a:pPr algn="ctr"/>
            <a:r>
              <a:rPr lang="ru-RU" sz="1600" b="1" dirty="0"/>
              <a:t>Брой места: </a:t>
            </a:r>
            <a:r>
              <a:rPr lang="ru-RU" sz="1600" b="1" dirty="0" smtClean="0"/>
              <a:t>14</a:t>
            </a:r>
            <a:endParaRPr lang="ru-RU" sz="1600" b="1" dirty="0"/>
          </a:p>
          <a:p>
            <a:pPr algn="ctr"/>
            <a:r>
              <a:rPr lang="ru-RU" sz="1600" b="1" dirty="0"/>
              <a:t>Начин на </a:t>
            </a:r>
            <a:r>
              <a:rPr lang="ru-RU" sz="1600" b="1" dirty="0" err="1"/>
              <a:t>балообразуване</a:t>
            </a:r>
            <a:r>
              <a:rPr lang="ru-RU" sz="1600" b="1" dirty="0"/>
              <a:t>:</a:t>
            </a:r>
          </a:p>
          <a:p>
            <a:pPr algn="ctr"/>
            <a:r>
              <a:rPr lang="ru-RU" sz="1600" b="1" dirty="0"/>
              <a:t>НВО – БЕЛ </a:t>
            </a:r>
            <a:r>
              <a:rPr lang="ru-RU" sz="1600" b="1" dirty="0" smtClean="0"/>
              <a:t>*2;</a:t>
            </a:r>
            <a:endParaRPr lang="ru-RU" sz="1600" b="1" dirty="0"/>
          </a:p>
          <a:p>
            <a:pPr algn="ctr"/>
            <a:r>
              <a:rPr lang="ru-RU" sz="1600" b="1" dirty="0"/>
              <a:t>Мат. </a:t>
            </a:r>
            <a:r>
              <a:rPr lang="ru-RU" sz="1600" b="1" dirty="0" smtClean="0"/>
              <a:t>*2</a:t>
            </a:r>
            <a:endParaRPr lang="ru-RU" sz="1600" b="1" dirty="0"/>
          </a:p>
          <a:p>
            <a:pPr algn="ctr"/>
            <a:r>
              <a:rPr lang="ru-RU" sz="1600" b="1" dirty="0" err="1"/>
              <a:t>Балообразуващите</a:t>
            </a:r>
            <a:r>
              <a:rPr lang="ru-RU" sz="1600" b="1" dirty="0"/>
              <a:t> </a:t>
            </a:r>
            <a:r>
              <a:rPr lang="ru-RU" sz="1600" b="1" dirty="0" err="1"/>
              <a:t>предмети</a:t>
            </a:r>
            <a:r>
              <a:rPr lang="ru-RU" sz="1600" b="1" dirty="0"/>
              <a:t> от </a:t>
            </a:r>
            <a:r>
              <a:rPr lang="ru-RU" sz="1600" b="1" dirty="0" err="1"/>
              <a:t>свидетелството</a:t>
            </a:r>
            <a:r>
              <a:rPr lang="ru-RU" sz="1600" b="1" dirty="0"/>
              <a:t> за </a:t>
            </a:r>
            <a:r>
              <a:rPr lang="ru-RU" sz="1600" b="1" dirty="0" err="1"/>
              <a:t>основно</a:t>
            </a:r>
            <a:r>
              <a:rPr lang="ru-RU" sz="1600" b="1" dirty="0"/>
              <a:t> образование: </a:t>
            </a:r>
            <a:r>
              <a:rPr lang="ru-RU" sz="1600" b="1" dirty="0" smtClean="0"/>
              <a:t>КМИТ и Технологии и </a:t>
            </a:r>
            <a:r>
              <a:rPr lang="ru-RU" sz="1600" b="1" dirty="0" err="1" smtClean="0"/>
              <a:t>предприемачество</a:t>
            </a:r>
            <a:endParaRPr lang="en-US" sz="1600" b="1" dirty="0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6728867" y="1662838"/>
            <a:ext cx="4800600" cy="834058"/>
          </a:xfrm>
        </p:spPr>
        <p:txBody>
          <a:bodyPr/>
          <a:lstStyle/>
          <a:p>
            <a:pPr algn="ctr"/>
            <a:r>
              <a:rPr lang="ru-RU" dirty="0"/>
              <a:t>Защо да изберете тази </a:t>
            </a:r>
            <a:r>
              <a:rPr lang="ru-RU" dirty="0" err="1"/>
              <a:t>професия</a:t>
            </a:r>
            <a:r>
              <a:rPr lang="ru-RU" dirty="0"/>
              <a:t>?</a:t>
            </a:r>
          </a:p>
          <a:p>
            <a:endParaRPr lang="en-US" dirty="0"/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633864" y="2229143"/>
            <a:ext cx="4800600" cy="3646077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2300" b="1" dirty="0" err="1"/>
              <a:t>Специалност</a:t>
            </a:r>
            <a:r>
              <a:rPr lang="ru-RU" sz="2300" b="1" dirty="0"/>
              <a:t>, която ще се </a:t>
            </a:r>
            <a:r>
              <a:rPr lang="ru-RU" sz="2300" b="1" dirty="0" err="1"/>
              <a:t>търси</a:t>
            </a:r>
            <a:r>
              <a:rPr lang="ru-RU" sz="2300" b="1" dirty="0"/>
              <a:t> </a:t>
            </a:r>
            <a:r>
              <a:rPr lang="ru-RU" sz="2300" b="1" dirty="0" err="1"/>
              <a:t>винаги</a:t>
            </a:r>
            <a:r>
              <a:rPr lang="ru-RU" sz="2300" b="1" dirty="0"/>
              <a:t>;</a:t>
            </a:r>
          </a:p>
          <a:p>
            <a:pPr algn="ctr"/>
            <a:r>
              <a:rPr lang="ru-RU" sz="2300" b="1" dirty="0" err="1"/>
              <a:t>Дава</a:t>
            </a:r>
            <a:r>
              <a:rPr lang="ru-RU" sz="2300" b="1" dirty="0"/>
              <a:t> Ви </a:t>
            </a:r>
            <a:r>
              <a:rPr lang="ru-RU" sz="2300" b="1" dirty="0" err="1"/>
              <a:t>предимство</a:t>
            </a:r>
            <a:r>
              <a:rPr lang="ru-RU" sz="2300" b="1" dirty="0"/>
              <a:t> при </a:t>
            </a:r>
            <a:r>
              <a:rPr lang="ru-RU" sz="2300" b="1" dirty="0" err="1"/>
              <a:t>кандидатстване</a:t>
            </a:r>
            <a:r>
              <a:rPr lang="ru-RU" sz="2300" b="1" dirty="0"/>
              <a:t> за работа или </a:t>
            </a:r>
            <a:r>
              <a:rPr lang="ru-RU" sz="2300" b="1" dirty="0" err="1"/>
              <a:t>висше</a:t>
            </a:r>
            <a:r>
              <a:rPr lang="ru-RU" sz="2300" b="1" dirty="0"/>
              <a:t> образование в </a:t>
            </a:r>
            <a:r>
              <a:rPr lang="ru-RU" sz="2300" b="1" dirty="0" err="1"/>
              <a:t>сфери</a:t>
            </a:r>
            <a:r>
              <a:rPr lang="ru-RU" sz="2300" b="1" dirty="0"/>
              <a:t> като </a:t>
            </a:r>
            <a:r>
              <a:rPr lang="ru-RU" sz="2300" b="1" dirty="0" err="1" smtClean="0"/>
              <a:t>икономика</a:t>
            </a:r>
            <a:r>
              <a:rPr lang="ru-RU" sz="2300" b="1" dirty="0" smtClean="0"/>
              <a:t>, право, ИТ, </a:t>
            </a:r>
            <a:r>
              <a:rPr lang="ru-RU" sz="2300" b="1" dirty="0" err="1" smtClean="0"/>
              <a:t>финасови</a:t>
            </a:r>
            <a:r>
              <a:rPr lang="ru-RU" sz="2300" b="1" dirty="0" smtClean="0"/>
              <a:t> и статистически институции;</a:t>
            </a:r>
            <a:endParaRPr lang="ru-RU" sz="2300" b="1" dirty="0"/>
          </a:p>
          <a:p>
            <a:pPr algn="ctr"/>
            <a:r>
              <a:rPr lang="ru-RU" sz="2300" b="1" dirty="0" err="1"/>
              <a:t>Запознавате</a:t>
            </a:r>
            <a:r>
              <a:rPr lang="ru-RU" sz="2300" b="1" dirty="0"/>
              <a:t> се </a:t>
            </a:r>
            <a:r>
              <a:rPr lang="ru-RU" sz="2300" b="1" dirty="0" err="1"/>
              <a:t>отблизо</a:t>
            </a:r>
            <a:r>
              <a:rPr lang="ru-RU" sz="2300" b="1" dirty="0"/>
              <a:t> с </a:t>
            </a:r>
            <a:r>
              <a:rPr lang="ru-RU" sz="2300" b="1" dirty="0" err="1"/>
              <a:t>работата</a:t>
            </a:r>
            <a:r>
              <a:rPr lang="ru-RU" sz="2300" b="1" dirty="0"/>
              <a:t> на </a:t>
            </a:r>
            <a:r>
              <a:rPr lang="ru-RU" sz="2300" b="1" dirty="0" err="1" smtClean="0"/>
              <a:t>техническия</a:t>
            </a:r>
            <a:r>
              <a:rPr lang="ru-RU" sz="2300" b="1" dirty="0" smtClean="0"/>
              <a:t> </a:t>
            </a:r>
            <a:r>
              <a:rPr lang="ru-RU" sz="2300" b="1" dirty="0" err="1" smtClean="0"/>
              <a:t>сътрудник</a:t>
            </a:r>
            <a:r>
              <a:rPr lang="ru-RU" sz="2300" b="1" dirty="0" smtClean="0"/>
              <a:t>;</a:t>
            </a:r>
            <a:endParaRPr lang="ru-RU" sz="2300" b="1" dirty="0"/>
          </a:p>
          <a:p>
            <a:pPr algn="ctr"/>
            <a:r>
              <a:rPr lang="ru-RU" sz="2300" b="1" dirty="0" err="1"/>
              <a:t>Подготвяте</a:t>
            </a:r>
            <a:r>
              <a:rPr lang="ru-RU" sz="2300" b="1" dirty="0"/>
              <a:t> се за </a:t>
            </a:r>
            <a:r>
              <a:rPr lang="ru-RU" sz="2300" b="1" dirty="0" err="1" smtClean="0"/>
              <a:t>бъдещата</a:t>
            </a:r>
            <a:r>
              <a:rPr lang="ru-RU" sz="2300" b="1" dirty="0" smtClean="0"/>
              <a:t> си работа;</a:t>
            </a:r>
            <a:endParaRPr lang="ru-RU" sz="2300" b="1" dirty="0"/>
          </a:p>
          <a:p>
            <a:pPr algn="ctr"/>
            <a:r>
              <a:rPr lang="ru-RU" sz="2300" b="1" dirty="0" err="1"/>
              <a:t>Възможност</a:t>
            </a:r>
            <a:r>
              <a:rPr lang="ru-RU" sz="2300" b="1" dirty="0"/>
              <a:t> </a:t>
            </a:r>
            <a:r>
              <a:rPr lang="ru-RU" sz="2300" b="1" dirty="0" err="1"/>
              <a:t>както</a:t>
            </a:r>
            <a:r>
              <a:rPr lang="ru-RU" sz="2300" b="1" dirty="0"/>
              <a:t> за </a:t>
            </a:r>
            <a:r>
              <a:rPr lang="ru-RU" sz="2300" b="1" dirty="0" err="1"/>
              <a:t>самостоятелна</a:t>
            </a:r>
            <a:r>
              <a:rPr lang="ru-RU" sz="2300" b="1" dirty="0"/>
              <a:t> работа, </a:t>
            </a:r>
            <a:r>
              <a:rPr lang="ru-RU" sz="2300" b="1" dirty="0" err="1"/>
              <a:t>така</a:t>
            </a:r>
            <a:r>
              <a:rPr lang="ru-RU" sz="2300" b="1" dirty="0"/>
              <a:t> и за работа в </a:t>
            </a:r>
            <a:r>
              <a:rPr lang="ru-RU" sz="2300" b="1" dirty="0" err="1"/>
              <a:t>екип</a:t>
            </a:r>
            <a:r>
              <a:rPr lang="ru-RU" sz="2300" b="1" dirty="0"/>
              <a:t>;</a:t>
            </a:r>
          </a:p>
          <a:p>
            <a:pPr algn="ctr"/>
            <a:r>
              <a:rPr lang="ru-RU" sz="2300" b="1" dirty="0" err="1"/>
              <a:t>Приучава</a:t>
            </a:r>
            <a:r>
              <a:rPr lang="ru-RU" sz="2300" b="1" dirty="0"/>
              <a:t> </a:t>
            </a:r>
            <a:r>
              <a:rPr lang="ru-RU" sz="2300" b="1" dirty="0" err="1"/>
              <a:t>към</a:t>
            </a:r>
            <a:r>
              <a:rPr lang="ru-RU" sz="2300" b="1" dirty="0"/>
              <a:t> </a:t>
            </a:r>
            <a:r>
              <a:rPr lang="ru-RU" sz="2300" b="1" dirty="0" err="1"/>
              <a:t>самостоятелно</a:t>
            </a:r>
            <a:r>
              <a:rPr lang="ru-RU" sz="2300" b="1" dirty="0"/>
              <a:t> </a:t>
            </a:r>
            <a:r>
              <a:rPr lang="ru-RU" sz="2300" b="1" dirty="0" err="1"/>
              <a:t>вземане</a:t>
            </a:r>
            <a:r>
              <a:rPr lang="ru-RU" sz="2300" b="1" dirty="0"/>
              <a:t> на </a:t>
            </a:r>
            <a:r>
              <a:rPr lang="ru-RU" sz="2300" b="1" dirty="0" smtClean="0"/>
              <a:t>решения, </a:t>
            </a:r>
            <a:r>
              <a:rPr lang="ru-RU" sz="2300" b="1" dirty="0" err="1" smtClean="0"/>
              <a:t>отговорност</a:t>
            </a:r>
            <a:r>
              <a:rPr lang="ru-RU" sz="2300" b="1" dirty="0" smtClean="0"/>
              <a:t>, внимание, концентрация, </a:t>
            </a:r>
            <a:r>
              <a:rPr lang="ru-RU" sz="2300" b="1" dirty="0" err="1" smtClean="0"/>
              <a:t>организираност</a:t>
            </a:r>
            <a:r>
              <a:rPr lang="ru-RU" sz="2300" b="1" dirty="0" smtClean="0"/>
              <a:t>, </a:t>
            </a:r>
            <a:r>
              <a:rPr lang="ru-RU" sz="2300" b="1" dirty="0" err="1" smtClean="0"/>
              <a:t>прецизност</a:t>
            </a:r>
            <a:endParaRPr lang="ru-RU" sz="23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34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14" y="132871"/>
            <a:ext cx="2796657" cy="13599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6" y="5218545"/>
            <a:ext cx="3316144" cy="14549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00" y="5141209"/>
            <a:ext cx="4137152" cy="18151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71" y="116557"/>
            <a:ext cx="2972420" cy="2229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Копие на Purple Simple School Channel Intro Outro Youtube Video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05642" y="2005736"/>
            <a:ext cx="5560290" cy="3076862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286" y="1642266"/>
            <a:ext cx="1679717" cy="3426804"/>
          </a:xfrm>
          <a:prstGeom prst="rect">
            <a:avLst/>
          </a:prstGeom>
        </p:spPr>
      </p:pic>
      <p:pic>
        <p:nvPicPr>
          <p:cNvPr id="9" name="Контейнер за съдържание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75" y="5141209"/>
            <a:ext cx="2752013" cy="1778919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3849" y="-148059"/>
            <a:ext cx="3743877" cy="2076459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637" y="2503604"/>
            <a:ext cx="3367879" cy="252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2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79" y="-115456"/>
            <a:ext cx="4655127" cy="3491345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866" y="2662380"/>
            <a:ext cx="3983951" cy="2987964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96" y="3574474"/>
            <a:ext cx="3657807" cy="2747816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904" y="-25400"/>
            <a:ext cx="3435925" cy="2576944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04" y="3913907"/>
            <a:ext cx="3546761" cy="266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9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Как става записването?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417933" y="1300348"/>
            <a:ext cx="10178322" cy="359359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bg-BG" sz="3200" dirty="0" smtClean="0"/>
              <a:t>Свидетелство за основно образование – оригинал;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bg-BG" sz="3200" dirty="0" smtClean="0"/>
              <a:t> Служебна бележка за положени изпити НВО;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bg-BG" sz="3200" dirty="0" smtClean="0"/>
              <a:t>Медицинско свидетелство – от личен лекар;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bg-BG" sz="3200" dirty="0" smtClean="0"/>
              <a:t>Снимка;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bg-BG" sz="3200" dirty="0" smtClean="0"/>
              <a:t>Здравен картон /получава се от училищния лекар/;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bg-BG" sz="3200" dirty="0" smtClean="0"/>
              <a:t>Талон за здравно и имунизационно състояние на ученика към момента на записването /издава се от личния лекар/;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bg-BG" sz="3200" dirty="0" smtClean="0"/>
              <a:t>Заявление до Директор.</a:t>
            </a:r>
            <a:endParaRPr lang="bg-BG" sz="3200" dirty="0"/>
          </a:p>
        </p:txBody>
      </p:sp>
    </p:spTree>
    <p:extLst>
      <p:ext uri="{BB962C8B-B14F-4D97-AF65-F5344CB8AC3E}">
        <p14:creationId xmlns:p14="http://schemas.microsoft.com/office/powerpoint/2010/main" val="273938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Защо да изберете нас?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406057" y="1466604"/>
            <a:ext cx="10178322" cy="3593591"/>
          </a:xfrm>
        </p:spPr>
        <p:txBody>
          <a:bodyPr>
            <a:noAutofit/>
          </a:bodyPr>
          <a:lstStyle/>
          <a:p>
            <a:r>
              <a:rPr lang="bg-BG" sz="3600" dirty="0" smtClean="0"/>
              <a:t>Училище с 200-годишна история;</a:t>
            </a:r>
          </a:p>
          <a:p>
            <a:r>
              <a:rPr lang="bg-BG" sz="3600" dirty="0" smtClean="0"/>
              <a:t>Гимназия с </a:t>
            </a:r>
            <a:r>
              <a:rPr lang="en-US" sz="3600" dirty="0" smtClean="0"/>
              <a:t>80</a:t>
            </a:r>
            <a:r>
              <a:rPr lang="bg-BG" sz="3600" dirty="0" smtClean="0"/>
              <a:t>-годишна традиция;</a:t>
            </a:r>
          </a:p>
          <a:p>
            <a:r>
              <a:rPr lang="bg-BG" sz="3600" dirty="0" smtClean="0"/>
              <a:t>Квалифицирани педагогически специалисти – отговорни и високо образовани;</a:t>
            </a:r>
          </a:p>
          <a:p>
            <a:r>
              <a:rPr lang="bg-BG" sz="3600" dirty="0" smtClean="0"/>
              <a:t>Два компютърни кабинета; Библиотека;</a:t>
            </a:r>
          </a:p>
          <a:p>
            <a:r>
              <a:rPr lang="bg-BG" sz="3600" dirty="0" smtClean="0"/>
              <a:t>Много добра материална база – след основен ремонт;</a:t>
            </a:r>
          </a:p>
          <a:p>
            <a:r>
              <a:rPr lang="bg-BG" sz="3600" dirty="0" smtClean="0"/>
              <a:t>Самостоятелен стол за ученици</a:t>
            </a:r>
            <a:endParaRPr lang="bg-BG" sz="3600" dirty="0"/>
          </a:p>
        </p:txBody>
      </p:sp>
    </p:spTree>
    <p:extLst>
      <p:ext uri="{BB962C8B-B14F-4D97-AF65-F5344CB8AC3E}">
        <p14:creationId xmlns:p14="http://schemas.microsoft.com/office/powerpoint/2010/main" val="91549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За връзка с нас: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168551" y="1573482"/>
            <a:ext cx="10178322" cy="359359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bg-BG" sz="3200" dirty="0" err="1" smtClean="0"/>
              <a:t>с.Медковец</a:t>
            </a:r>
            <a:r>
              <a:rPr lang="bg-BG" sz="3200" dirty="0" smtClean="0"/>
              <a:t>, </a:t>
            </a:r>
          </a:p>
          <a:p>
            <a:pPr marL="0" indent="0" algn="ctr">
              <a:buNone/>
            </a:pPr>
            <a:r>
              <a:rPr lang="bg-BG" sz="3200" dirty="0" err="1" smtClean="0"/>
              <a:t>общ.Медковец</a:t>
            </a:r>
            <a:r>
              <a:rPr lang="bg-BG" sz="3200" dirty="0" smtClean="0"/>
              <a:t>, </a:t>
            </a:r>
          </a:p>
          <a:p>
            <a:pPr marL="0" indent="0" algn="ctr">
              <a:buNone/>
            </a:pPr>
            <a:r>
              <a:rPr lang="bg-BG" sz="3200" dirty="0" err="1" smtClean="0"/>
              <a:t>обл.Монтана</a:t>
            </a:r>
            <a:endParaRPr lang="bg-BG" sz="3200" dirty="0"/>
          </a:p>
          <a:p>
            <a:pPr marL="0" indent="0" algn="ctr">
              <a:buNone/>
            </a:pPr>
            <a:r>
              <a:rPr lang="bg-BG" sz="3200" dirty="0"/>
              <a:t>у</a:t>
            </a:r>
            <a:r>
              <a:rPr lang="bg-BG" sz="3200" dirty="0" smtClean="0"/>
              <a:t>л. „Георги Димитров“ 25</a:t>
            </a:r>
            <a:endParaRPr lang="bg-BG" sz="3200" dirty="0"/>
          </a:p>
          <a:p>
            <a:pPr marL="0" indent="0" algn="ctr">
              <a:buNone/>
            </a:pPr>
            <a:r>
              <a:rPr lang="bg-BG" sz="3200" dirty="0" smtClean="0"/>
              <a:t>тел: 0887/527-660</a:t>
            </a:r>
          </a:p>
          <a:p>
            <a:pPr marL="0" indent="0" algn="ctr">
              <a:buNone/>
            </a:pPr>
            <a:r>
              <a:rPr lang="en-US" sz="3200" dirty="0" smtClean="0"/>
              <a:t>email: </a:t>
            </a:r>
            <a:r>
              <a:rPr lang="en-US" sz="3200" dirty="0" smtClean="0">
                <a:hlinkClick r:id="rId2"/>
              </a:rPr>
              <a:t>info-1205000@edu.mon.bg</a:t>
            </a:r>
            <a:endParaRPr lang="bg-BG" sz="3200" dirty="0" smtClean="0"/>
          </a:p>
          <a:p>
            <a:pPr marL="0" indent="0" algn="ctr">
              <a:buNone/>
            </a:pPr>
            <a:r>
              <a:rPr lang="en-US" sz="3200" dirty="0" smtClean="0">
                <a:hlinkClick r:id="rId3"/>
              </a:rPr>
              <a:t>www.soumedkovec.com</a:t>
            </a:r>
            <a:r>
              <a:rPr lang="en-US" sz="3200" dirty="0" smtClean="0"/>
              <a:t> </a:t>
            </a:r>
            <a:endParaRPr lang="bg-BG" sz="3200" dirty="0"/>
          </a:p>
        </p:txBody>
      </p:sp>
    </p:spTree>
    <p:extLst>
      <p:ext uri="{BB962C8B-B14F-4D97-AF65-F5344CB8AC3E}">
        <p14:creationId xmlns:p14="http://schemas.microsoft.com/office/powerpoint/2010/main" val="205364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Значка</Template>
  <TotalTime>1195</TotalTime>
  <Words>499</Words>
  <Application>Microsoft Office PowerPoint</Application>
  <PresentationFormat>Широк екран</PresentationFormat>
  <Paragraphs>71</Paragraphs>
  <Slides>9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9</vt:i4>
      </vt:variant>
    </vt:vector>
  </HeadingPairs>
  <TitlesOfParts>
    <vt:vector size="15" baseType="lpstr">
      <vt:lpstr>Arial</vt:lpstr>
      <vt:lpstr>Corbel</vt:lpstr>
      <vt:lpstr>Gill Sans MT</vt:lpstr>
      <vt:lpstr>Impact</vt:lpstr>
      <vt:lpstr>Wingdings</vt:lpstr>
      <vt:lpstr>Badge</vt:lpstr>
      <vt:lpstr>Презентация на PowerPoint</vt:lpstr>
      <vt:lpstr>През учебната 2024- 2025 година СУ „Отец Паисий“ обявява прием в два специалности:</vt:lpstr>
      <vt:lpstr>„Помощник-възпитател в отглеждането и възпитанието на деца“</vt:lpstr>
      <vt:lpstr>„Икономическо-информационно осигуряване“ - без интензивно и без разширено изучаване на чужд език</vt:lpstr>
      <vt:lpstr>Презентация на PowerPoint</vt:lpstr>
      <vt:lpstr>Презентация на PowerPoint</vt:lpstr>
      <vt:lpstr>Как става записването?</vt:lpstr>
      <vt:lpstr>Защо да изберете нас?</vt:lpstr>
      <vt:lpstr>За връзка с нас: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СРЕДНО УЧИЛИЩЕ „ОТЕЦ ПАИСИЙ“ МЕДКОВЕЦ</dc:title>
  <dc:creator>PC-1010</dc:creator>
  <cp:lastModifiedBy>PC-1010</cp:lastModifiedBy>
  <cp:revision>26</cp:revision>
  <dcterms:created xsi:type="dcterms:W3CDTF">2024-03-26T17:38:47Z</dcterms:created>
  <dcterms:modified xsi:type="dcterms:W3CDTF">2024-03-29T07:08:12Z</dcterms:modified>
</cp:coreProperties>
</file>